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80"/>
  </p:notesMasterIdLst>
  <p:handoutMasterIdLst>
    <p:handoutMasterId r:id="rId81"/>
  </p:handoutMasterIdLst>
  <p:sldIdLst>
    <p:sldId id="1472" r:id="rId5"/>
    <p:sldId id="1473" r:id="rId6"/>
    <p:sldId id="1474" r:id="rId7"/>
    <p:sldId id="1488" r:id="rId8"/>
    <p:sldId id="1546" r:id="rId9"/>
    <p:sldId id="1505" r:id="rId10"/>
    <p:sldId id="1587" r:id="rId11"/>
    <p:sldId id="1475" r:id="rId12"/>
    <p:sldId id="1503" r:id="rId13"/>
    <p:sldId id="1506" r:id="rId14"/>
    <p:sldId id="1547" r:id="rId15"/>
    <p:sldId id="1476" r:id="rId16"/>
    <p:sldId id="1523" r:id="rId17"/>
    <p:sldId id="1524" r:id="rId18"/>
    <p:sldId id="1525" r:id="rId19"/>
    <p:sldId id="1526" r:id="rId20"/>
    <p:sldId id="1527" r:id="rId21"/>
    <p:sldId id="1528" r:id="rId22"/>
    <p:sldId id="1529" r:id="rId23"/>
    <p:sldId id="1477" r:id="rId24"/>
    <p:sldId id="1538" r:id="rId25"/>
    <p:sldId id="1540" r:id="rId26"/>
    <p:sldId id="1539" r:id="rId27"/>
    <p:sldId id="1541" r:id="rId28"/>
    <p:sldId id="1536" r:id="rId29"/>
    <p:sldId id="1542" r:id="rId30"/>
    <p:sldId id="1535" r:id="rId31"/>
    <p:sldId id="1543" r:id="rId32"/>
    <p:sldId id="1533" r:id="rId33"/>
    <p:sldId id="1544" r:id="rId34"/>
    <p:sldId id="1531" r:id="rId35"/>
    <p:sldId id="1545" r:id="rId36"/>
    <p:sldId id="1532" r:id="rId37"/>
    <p:sldId id="1478" r:id="rId38"/>
    <p:sldId id="1563" r:id="rId39"/>
    <p:sldId id="1564" r:id="rId40"/>
    <p:sldId id="1565" r:id="rId41"/>
    <p:sldId id="1566" r:id="rId42"/>
    <p:sldId id="1567" r:id="rId43"/>
    <p:sldId id="1568" r:id="rId44"/>
    <p:sldId id="1569" r:id="rId45"/>
    <p:sldId id="1570" r:id="rId46"/>
    <p:sldId id="1571" r:id="rId47"/>
    <p:sldId id="1510" r:id="rId48"/>
    <p:sldId id="1479" r:id="rId49"/>
    <p:sldId id="1577" r:id="rId50"/>
    <p:sldId id="1578" r:id="rId51"/>
    <p:sldId id="1579" r:id="rId52"/>
    <p:sldId id="1580" r:id="rId53"/>
    <p:sldId id="1581" r:id="rId54"/>
    <p:sldId id="1582" r:id="rId55"/>
    <p:sldId id="1549" r:id="rId56"/>
    <p:sldId id="1550" r:id="rId57"/>
    <p:sldId id="1551" r:id="rId58"/>
    <p:sldId id="1552" r:id="rId59"/>
    <p:sldId id="1553" r:id="rId60"/>
    <p:sldId id="1554" r:id="rId61"/>
    <p:sldId id="1555" r:id="rId62"/>
    <p:sldId id="1556" r:id="rId63"/>
    <p:sldId id="1557" r:id="rId64"/>
    <p:sldId id="1558" r:id="rId65"/>
    <p:sldId id="1559" r:id="rId66"/>
    <p:sldId id="1560" r:id="rId67"/>
    <p:sldId id="1573" r:id="rId68"/>
    <p:sldId id="1574" r:id="rId69"/>
    <p:sldId id="1575" r:id="rId70"/>
    <p:sldId id="1480" r:id="rId71"/>
    <p:sldId id="1514" r:id="rId72"/>
    <p:sldId id="1583" r:id="rId73"/>
    <p:sldId id="1584" r:id="rId74"/>
    <p:sldId id="1585" r:id="rId75"/>
    <p:sldId id="1586" r:id="rId76"/>
    <p:sldId id="1516" r:id="rId77"/>
    <p:sldId id="1457" r:id="rId78"/>
    <p:sldId id="1590" r:id="rId7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Machine Learning, Analytics &amp; Data Science Conference Template" id="{A073DAE3-B461-442F-A3D3-6642BD875E45}">
          <p14:sldIdLst>
            <p14:sldId id="1472"/>
            <p14:sldId id="1473"/>
            <p14:sldId id="1474"/>
            <p14:sldId id="1488"/>
            <p14:sldId id="1546"/>
            <p14:sldId id="1505"/>
            <p14:sldId id="1587"/>
            <p14:sldId id="1475"/>
            <p14:sldId id="1503"/>
            <p14:sldId id="1506"/>
            <p14:sldId id="1547"/>
            <p14:sldId id="1476"/>
            <p14:sldId id="1523"/>
            <p14:sldId id="1524"/>
            <p14:sldId id="1525"/>
            <p14:sldId id="1526"/>
            <p14:sldId id="1527"/>
            <p14:sldId id="1528"/>
            <p14:sldId id="1529"/>
            <p14:sldId id="1477"/>
            <p14:sldId id="1538"/>
            <p14:sldId id="1540"/>
            <p14:sldId id="1539"/>
            <p14:sldId id="1541"/>
            <p14:sldId id="1536"/>
            <p14:sldId id="1542"/>
            <p14:sldId id="1535"/>
            <p14:sldId id="1543"/>
            <p14:sldId id="1533"/>
            <p14:sldId id="1544"/>
            <p14:sldId id="1531"/>
            <p14:sldId id="1545"/>
            <p14:sldId id="1532"/>
            <p14:sldId id="1478"/>
            <p14:sldId id="1563"/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  <p14:sldId id="1510"/>
            <p14:sldId id="1479"/>
            <p14:sldId id="1577"/>
            <p14:sldId id="1578"/>
            <p14:sldId id="1579"/>
            <p14:sldId id="1580"/>
            <p14:sldId id="1581"/>
            <p14:sldId id="1582"/>
            <p14:sldId id="1549"/>
            <p14:sldId id="1550"/>
            <p14:sldId id="1551"/>
            <p14:sldId id="1552"/>
            <p14:sldId id="1553"/>
            <p14:sldId id="1554"/>
            <p14:sldId id="1555"/>
            <p14:sldId id="1556"/>
            <p14:sldId id="1557"/>
            <p14:sldId id="1558"/>
            <p14:sldId id="1559"/>
            <p14:sldId id="1560"/>
            <p14:sldId id="1573"/>
            <p14:sldId id="1574"/>
            <p14:sldId id="1575"/>
            <p14:sldId id="1480"/>
            <p14:sldId id="1514"/>
            <p14:sldId id="1583"/>
            <p14:sldId id="1584"/>
            <p14:sldId id="1585"/>
            <p14:sldId id="1586"/>
            <p14:sldId id="1516"/>
            <p14:sldId id="1457"/>
            <p14:sldId id="1590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=""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=""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78D7"/>
    <a:srgbClr val="B9B9B9"/>
    <a:srgbClr val="00B0F0"/>
    <a:srgbClr val="1209C5"/>
    <a:srgbClr val="BA141A"/>
    <a:srgbClr val="FFFFFF"/>
    <a:srgbClr val="002050"/>
    <a:srgbClr val="E81123"/>
    <a:srgbClr val="000000"/>
    <a:srgbClr val="52525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15" autoAdjust="0"/>
    <p:restoredTop sz="86900" autoAdjust="0"/>
  </p:normalViewPr>
  <p:slideViewPr>
    <p:cSldViewPr>
      <p:cViewPr varScale="1">
        <p:scale>
          <a:sx n="70" d="100"/>
          <a:sy n="70" d="100"/>
        </p:scale>
        <p:origin x="-558" y="-90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pPr/>
              <a:t>2/14/2018 5:51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Data is numbers and names</a:t>
            </a:r>
            <a:endParaRPr lang="en-US" dirty="0"/>
          </a:p>
          <a:p>
            <a:r>
              <a:rPr lang="en-US" dirty="0"/>
              <a:t>Ask a question</a:t>
            </a:r>
            <a:r>
              <a:rPr lang="en-US" baseline="0" dirty="0"/>
              <a:t> that can be answered with a number or a name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6419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828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9326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7897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959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5790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7293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68865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56406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76288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475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91973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266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1839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3559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Ingredient 4 </a:t>
            </a:r>
          </a:p>
          <a:p>
            <a:r>
              <a:rPr lang="en-US" dirty="0"/>
              <a:t>Ice cream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94954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439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713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4411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news: Most business</a:t>
            </a:r>
            <a:r>
              <a:rPr lang="en-US" baseline="0" dirty="0"/>
              <a:t> and technical questions can be framed as one of these.</a:t>
            </a:r>
          </a:p>
          <a:p>
            <a:r>
              <a:rPr lang="en-US" baseline="0" dirty="0"/>
              <a:t>The answer is a name or a number.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3744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5112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431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2873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Examples—positive and negative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pPr/>
              <a:t>2/14/2018 5:51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20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=""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=""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=""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=""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zure.microsoft.com/en-us/documentation/learning-paths/cortana-analytics-proces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9" y="296862"/>
            <a:ext cx="8915398" cy="3657601"/>
          </a:xfrm>
        </p:spPr>
        <p:txBody>
          <a:bodyPr/>
          <a:lstStyle/>
          <a:p>
            <a:r>
              <a:rPr lang="en-US" dirty="0" smtClean="0"/>
              <a:t>Machine Learning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Hicham</a:t>
            </a:r>
            <a:r>
              <a:rPr lang="en-US" dirty="0" smtClean="0"/>
              <a:t> Zmarrou</a:t>
            </a:r>
            <a:endParaRPr lang="en-US" dirty="0"/>
          </a:p>
          <a:p>
            <a:r>
              <a:rPr lang="en-US" dirty="0"/>
              <a:t>Senior Data Scientist</a:t>
            </a:r>
          </a:p>
          <a:p>
            <a:r>
              <a:rPr lang="en-US" dirty="0" err="1" smtClean="0"/>
              <a:t>Tridata</a:t>
            </a:r>
            <a:r>
              <a:rPr lang="en-US" dirty="0" smtClean="0"/>
              <a:t> BV/Trefoil Analytics BV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20896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71502463"/>
              </p:ext>
            </p:extLst>
          </p:nvPr>
        </p:nvGraphicFramePr>
        <p:xfrm>
          <a:off x="1265237" y="1867400"/>
          <a:ext cx="84582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4550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2114550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  <a:gridCol w="2114550">
                  <a:extLst>
                    <a:ext uri="{9D8B030D-6E8A-4147-A177-3AD203B41FA5}">
                      <a16:colId xmlns="" xmlns:a16="http://schemas.microsoft.com/office/drawing/2014/main" val="36183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Americas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</a:t>
                      </a:r>
                      <a:r>
                        <a:rPr lang="en-US" baseline="0" dirty="0"/>
                        <a:t> and Africa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363198" cy="1071062"/>
          </a:xfrm>
        </p:spPr>
        <p:txBody>
          <a:bodyPr/>
          <a:lstStyle/>
          <a:p>
            <a:r>
              <a:rPr lang="en-US" dirty="0"/>
              <a:t>What will my stock price be next week?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57068721"/>
              </p:ext>
            </p:extLst>
          </p:nvPr>
        </p:nvGraphicFramePr>
        <p:xfrm>
          <a:off x="5151437" y="3014662"/>
          <a:ext cx="621823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2746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98997332"/>
              </p:ext>
            </p:extLst>
          </p:nvPr>
        </p:nvGraphicFramePr>
        <p:xfrm>
          <a:off x="808037" y="3954462"/>
          <a:ext cx="8793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23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2198423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2263247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  <a:gridCol w="2133599">
                  <a:extLst>
                    <a:ext uri="{9D8B030D-6E8A-4147-A177-3AD203B41FA5}">
                      <a16:colId xmlns="" xmlns:a16="http://schemas.microsoft.com/office/drawing/2014/main" val="1387370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month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quarter</a:t>
                      </a:r>
                      <a:r>
                        <a:rPr lang="en-US" baseline="0" dirty="0"/>
                        <a:t> u</a:t>
                      </a:r>
                      <a:r>
                        <a:rPr lang="en-US" dirty="0"/>
                        <a:t>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year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72486858"/>
              </p:ext>
            </p:extLst>
          </p:nvPr>
        </p:nvGraphicFramePr>
        <p:xfrm>
          <a:off x="5761038" y="4792662"/>
          <a:ext cx="621823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746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Nikkei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16319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50710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65237" y="1867400"/>
          <a:ext cx="84582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4550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2114550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  <a:gridCol w="2114550">
                  <a:extLst>
                    <a:ext uri="{9D8B030D-6E8A-4147-A177-3AD203B41FA5}">
                      <a16:colId xmlns="" xmlns:a16="http://schemas.microsoft.com/office/drawing/2014/main" val="36183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Americas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</a:t>
                      </a:r>
                      <a:r>
                        <a:rPr lang="en-US" baseline="0" dirty="0"/>
                        <a:t> and Africa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363198" cy="1071062"/>
          </a:xfrm>
        </p:spPr>
        <p:txBody>
          <a:bodyPr/>
          <a:lstStyle/>
          <a:p>
            <a:r>
              <a:rPr lang="en-US" dirty="0"/>
              <a:t>What will my stock price be next week?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151437" y="3014662"/>
          <a:ext cx="621823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2746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08037" y="3954462"/>
          <a:ext cx="8793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23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2198423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2263247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  <a:gridCol w="2133599">
                  <a:extLst>
                    <a:ext uri="{9D8B030D-6E8A-4147-A177-3AD203B41FA5}">
                      <a16:colId xmlns="" xmlns:a16="http://schemas.microsoft.com/office/drawing/2014/main" val="1387370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month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quarter</a:t>
                      </a:r>
                      <a:r>
                        <a:rPr lang="en-US" baseline="0" dirty="0"/>
                        <a:t> u</a:t>
                      </a:r>
                      <a:r>
                        <a:rPr lang="en-US" dirty="0"/>
                        <a:t>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year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761038" y="4792662"/>
          <a:ext cx="621823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746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Nikkei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292710" y="449262"/>
          <a:ext cx="4229100" cy="63847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14550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 stock</a:t>
                      </a:r>
                      <a:r>
                        <a:rPr lang="en-US" baseline="0" dirty="0"/>
                        <a:t> 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4513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044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5105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4439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27571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45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930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360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1662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2323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9923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617891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92193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578883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94837" y="36307"/>
            <a:ext cx="14332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08837" y="36308"/>
            <a:ext cx="2283635" cy="117654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06473" y="3497262"/>
            <a:ext cx="2286000" cy="36127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13753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03518340"/>
              </p:ext>
            </p:extLst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503237" y="3878262"/>
            <a:ext cx="8382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89849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10866437" y="3892001"/>
            <a:ext cx="10287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39570694"/>
              </p:ext>
            </p:extLst>
          </p:nvPr>
        </p:nvGraphicFramePr>
        <p:xfrm>
          <a:off x="5818189" y="210168"/>
          <a:ext cx="4229100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14550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joined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little</a:t>
                      </a:r>
                      <a:r>
                        <a:rPr lang="en-US" baseline="0" dirty="0" err="1"/>
                        <a:t>_lil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27,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popoverGuy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27,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Red_Red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28,</a:t>
                      </a:r>
                      <a:r>
                        <a:rPr lang="en-US" baseline="0" dirty="0"/>
                        <a:t> 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David_G_53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30,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randll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  <a:r>
                        <a:rPr lang="en-US" baseline="0" dirty="0"/>
                        <a:t> 30, 2014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42986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48425968"/>
              </p:ext>
            </p:extLst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3779837" y="3928135"/>
            <a:ext cx="19050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751637" y="3954462"/>
            <a:ext cx="19812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11295720"/>
              </p:ext>
            </p:extLst>
          </p:nvPr>
        </p:nvGraphicFramePr>
        <p:xfrm>
          <a:off x="9113837" y="191405"/>
          <a:ext cx="2705098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9700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295398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Quarter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2015Q4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221.0M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215.9M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044409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59395575"/>
              </p:ext>
            </p:extLst>
          </p:nvPr>
        </p:nvGraphicFramePr>
        <p:xfrm>
          <a:off x="5684837" y="754061"/>
          <a:ext cx="2816747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9700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407047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2016/04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r>
                        <a:rPr lang="en-US" baseline="0" dirty="0"/>
                        <a:t>/05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85313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8732837" y="3892001"/>
            <a:ext cx="20955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53571522"/>
              </p:ext>
            </p:extLst>
          </p:nvPr>
        </p:nvGraphicFramePr>
        <p:xfrm>
          <a:off x="4694237" y="1041350"/>
          <a:ext cx="4572000" cy="2661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88153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2283847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Press</a:t>
                      </a:r>
                      <a:r>
                        <a:rPr lang="en-US" baseline="0" dirty="0"/>
                        <a:t> release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Mega amazing </a:t>
                      </a:r>
                      <a:r>
                        <a:rPr lang="en-US" dirty="0" err="1"/>
                        <a:t>whizbang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2016/05/03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</a:t>
                      </a:r>
                      <a:r>
                        <a:rPr lang="en-US" baseline="0" dirty="0"/>
                        <a:t> widget upgrade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r>
                        <a:rPr lang="en-US" baseline="0" dirty="0"/>
                        <a:t>/05/18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gizmos on the flimflam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189749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303335" y="3892001"/>
            <a:ext cx="24765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8900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r>
              <a:rPr lang="en-US" dirty="0"/>
              <a:t>Estimate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684837" y="3892001"/>
            <a:ext cx="11049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06811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276998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r>
              <a:rPr lang="en-US" dirty="0"/>
              <a:t>Estimate</a:t>
            </a:r>
          </a:p>
          <a:p>
            <a:r>
              <a:rPr lang="en-US" dirty="0"/>
              <a:t>Leave blanks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36093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5397"/>
            <a:ext cx="4016164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</a:t>
            </a: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40138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578883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94837" y="36307"/>
            <a:ext cx="14332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08837" y="36308"/>
            <a:ext cx="2283635" cy="34609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06473" y="5859462"/>
            <a:ext cx="2286000" cy="1250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24130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76478933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--1979--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1-9-3-2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“1943”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2287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..1911..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726165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61199561"/>
              </p:ext>
            </p:extLst>
          </p:nvPr>
        </p:nvGraphicFramePr>
        <p:xfrm>
          <a:off x="503238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--1979--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1-9-3-2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“1943”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2287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..1911..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3627437" y="144462"/>
            <a:ext cx="1066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7910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3627437" y="144462"/>
            <a:ext cx="1066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19631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4694237" y="144462"/>
            <a:ext cx="990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95025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09959644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4694237" y="144462"/>
            <a:ext cx="990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51339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51912855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7513636" y="144462"/>
            <a:ext cx="1061745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51442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93310097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7513636" y="144462"/>
            <a:ext cx="1061745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64199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8580438" y="168541"/>
            <a:ext cx="685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61179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18791564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8580438" y="168541"/>
            <a:ext cx="685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27543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75237" y="36308"/>
            <a:ext cx="2207435" cy="2354262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4755791"/>
            <a:ext cx="2207435" cy="2354262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88402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266237" y="168541"/>
            <a:ext cx="1371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88248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87255839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266237" y="168541"/>
            <a:ext cx="1371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29452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10603965" y="168541"/>
            <a:ext cx="1329271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9280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4583364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=""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=""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=""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10603965" y="168541"/>
            <a:ext cx="1329271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42798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36308"/>
            <a:ext cx="2207435" cy="46801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06744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09699" y="295274"/>
            <a:ext cx="655450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Feature engineering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608636" y="1212850"/>
            <a:ext cx="6553201" cy="240065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Sometimes you have to massage the data before it becomes useful in answering your question.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19733" y="6169310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17922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015089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90037" y="5173662"/>
            <a:ext cx="2514600" cy="0"/>
          </a:xfrm>
          <a:prstGeom prst="line">
            <a:avLst/>
          </a:prstGeom>
          <a:ln w="57150">
            <a:solidFill>
              <a:srgbClr val="FFFFFF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546065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37" y="-1"/>
            <a:ext cx="4618038" cy="27363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99289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563" y="0"/>
            <a:ext cx="5875706" cy="699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4" y="1212850"/>
            <a:ext cx="7708902" cy="578167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3501393" y="868362"/>
            <a:ext cx="1345244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266237" y="5173662"/>
            <a:ext cx="28194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421731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and Names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48748"/>
            <a:ext cx="6019799" cy="4912114"/>
          </a:xfrm>
        </p:spPr>
        <p:txBody>
          <a:bodyPr/>
          <a:lstStyle/>
          <a:p>
            <a:r>
              <a:rPr lang="en-US" sz="4800" dirty="0"/>
              <a:t>Numbers</a:t>
            </a:r>
          </a:p>
          <a:p>
            <a:r>
              <a:rPr lang="en-US" b="1" dirty="0"/>
              <a:t>Amount</a:t>
            </a:r>
            <a:r>
              <a:rPr lang="en-US" dirty="0"/>
              <a:t> : 38.3 degrees</a:t>
            </a:r>
          </a:p>
          <a:p>
            <a:r>
              <a:rPr lang="en-US" b="1" dirty="0"/>
              <a:t>Count</a:t>
            </a:r>
            <a:r>
              <a:rPr lang="en-US" dirty="0"/>
              <a:t> : 39 pizzas</a:t>
            </a:r>
          </a:p>
          <a:p>
            <a:r>
              <a:rPr lang="en-US" b="1" dirty="0"/>
              <a:t>Money</a:t>
            </a:r>
            <a:r>
              <a:rPr lang="en-US" dirty="0"/>
              <a:t> : $1,387 </a:t>
            </a:r>
          </a:p>
          <a:p>
            <a:r>
              <a:rPr lang="en-US" b="1" dirty="0"/>
              <a:t>Pixel brightness </a:t>
            </a:r>
            <a:r>
              <a:rPr lang="en-US" dirty="0"/>
              <a:t>: 232/255</a:t>
            </a:r>
          </a:p>
          <a:p>
            <a:r>
              <a:rPr lang="en-US" b="1" dirty="0"/>
              <a:t>Sound intensity </a:t>
            </a:r>
            <a:r>
              <a:rPr lang="en-US" dirty="0"/>
              <a:t>: .64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637" y="90328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(Numerical and Categorical)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142037" y="2048748"/>
            <a:ext cx="6019799" cy="491211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Names</a:t>
            </a:r>
            <a:endParaRPr lang="en-US" dirty="0"/>
          </a:p>
          <a:p>
            <a:r>
              <a:rPr lang="en-US" b="1" dirty="0"/>
              <a:t>Type</a:t>
            </a:r>
            <a:r>
              <a:rPr lang="en-US" dirty="0"/>
              <a:t> : Shih Tzu</a:t>
            </a:r>
          </a:p>
          <a:p>
            <a:r>
              <a:rPr lang="en-US" b="1" dirty="0"/>
              <a:t>Variety</a:t>
            </a:r>
            <a:r>
              <a:rPr lang="en-US" dirty="0"/>
              <a:t> : Caramel latte </a:t>
            </a:r>
          </a:p>
          <a:p>
            <a:r>
              <a:rPr lang="en-US" b="1" dirty="0"/>
              <a:t>ID</a:t>
            </a:r>
            <a:r>
              <a:rPr lang="en-US" dirty="0"/>
              <a:t> : Air Force One</a:t>
            </a:r>
          </a:p>
          <a:p>
            <a:r>
              <a:rPr lang="en-US" b="1" dirty="0"/>
              <a:t>Model number </a:t>
            </a:r>
            <a:r>
              <a:rPr lang="en-US" dirty="0"/>
              <a:t>: R2-D2</a:t>
            </a:r>
          </a:p>
          <a:p>
            <a:r>
              <a:rPr lang="en-US" b="1" dirty="0"/>
              <a:t>Category</a:t>
            </a:r>
            <a:r>
              <a:rPr lang="en-US" dirty="0"/>
              <a:t> : Chocolate </a:t>
            </a:r>
          </a:p>
          <a:p>
            <a:r>
              <a:rPr lang="en-US" b="1" dirty="0"/>
              <a:t>Text</a:t>
            </a:r>
            <a:r>
              <a:rPr lang="en-US" dirty="0"/>
              <a:t> : “Best. Show. Ever. &lt;3”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5397"/>
            <a:ext cx="4016164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</a:t>
            </a: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78454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563" y="0"/>
            <a:ext cx="5875706" cy="699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4" y="1212850"/>
            <a:ext cx="7708902" cy="578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73" y="-7938"/>
            <a:ext cx="4564002" cy="2819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501393" y="868362"/>
            <a:ext cx="1345244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23177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28957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90037" y="3040062"/>
            <a:ext cx="2286000" cy="320040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865826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813" y="0"/>
            <a:ext cx="4600573" cy="281146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90037" y="3040062"/>
            <a:ext cx="2286000" cy="320040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894755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 engineering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/>
              <a:t>Data-specific</a:t>
            </a:r>
          </a:p>
          <a:p>
            <a:r>
              <a:rPr lang="en-US" dirty="0"/>
              <a:t>	Images (SIFT)</a:t>
            </a:r>
          </a:p>
          <a:p>
            <a:r>
              <a:rPr lang="en-US" dirty="0"/>
              <a:t>	Text (TF-IDF)</a:t>
            </a:r>
          </a:p>
          <a:p>
            <a:r>
              <a:rPr lang="en-US" dirty="0"/>
              <a:t>Domain specific</a:t>
            </a:r>
          </a:p>
          <a:p>
            <a:r>
              <a:rPr lang="en-US" dirty="0"/>
              <a:t>	Econometric, agricultural, sociological, …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	Images, text, audio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17099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8" y="36307"/>
            <a:ext cx="14478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1437" y="36307"/>
            <a:ext cx="57766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65439" y="36308"/>
            <a:ext cx="2285998" cy="34609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65438" y="5859462"/>
            <a:ext cx="2285999" cy="1250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67374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053242"/>
            <a:ext cx="11887200" cy="557691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1. How much / how many?</a:t>
            </a:r>
          </a:p>
          <a:p>
            <a:pPr>
              <a:spcBef>
                <a:spcPts val="3000"/>
              </a:spcBef>
            </a:pPr>
            <a:r>
              <a:rPr lang="en-US" dirty="0"/>
              <a:t>2. Which category?</a:t>
            </a:r>
          </a:p>
          <a:p>
            <a:pPr>
              <a:spcBef>
                <a:spcPts val="3000"/>
              </a:spcBef>
            </a:pPr>
            <a:r>
              <a:rPr lang="en-US" dirty="0"/>
              <a:t>3. Which groups?</a:t>
            </a:r>
          </a:p>
          <a:p>
            <a:pPr>
              <a:spcBef>
                <a:spcPts val="3000"/>
              </a:spcBef>
            </a:pPr>
            <a:r>
              <a:rPr lang="en-US" dirty="0"/>
              <a:t>4. Is it weird?</a:t>
            </a:r>
          </a:p>
          <a:p>
            <a:pPr>
              <a:spcBef>
                <a:spcPts val="3000"/>
              </a:spcBef>
            </a:pPr>
            <a:r>
              <a:rPr lang="en-US" dirty="0"/>
              <a:t>5. Which action?</a:t>
            </a:r>
          </a:p>
          <a:p>
            <a:endParaRPr lang="en-US" dirty="0"/>
          </a:p>
          <a:p>
            <a:r>
              <a:rPr lang="en-US" sz="2400" dirty="0"/>
              <a:t>[algorithm]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74315"/>
            <a:ext cx="6994525" cy="52458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11145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/ how many?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76973"/>
            <a:ext cx="6248399" cy="468435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What will the temperature be next Tuesday?</a:t>
            </a:r>
          </a:p>
          <a:p>
            <a:pPr>
              <a:spcBef>
                <a:spcPts val="3000"/>
              </a:spcBef>
            </a:pPr>
            <a:r>
              <a:rPr lang="en-US" dirty="0"/>
              <a:t>What will my fourth quarter sales in </a:t>
            </a:r>
            <a:r>
              <a:rPr lang="en-US" dirty="0" smtClean="0"/>
              <a:t>Europe be</a:t>
            </a:r>
            <a:r>
              <a:rPr lang="en-US" dirty="0"/>
              <a:t>?</a:t>
            </a:r>
          </a:p>
          <a:p>
            <a:pPr>
              <a:spcBef>
                <a:spcPts val="3000"/>
              </a:spcBef>
            </a:pPr>
            <a:r>
              <a:rPr lang="en-US" dirty="0"/>
              <a:t>How many new followers will I get next week?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0" y="1363662"/>
            <a:ext cx="5859620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97453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category?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915943" cy="540147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Is this an image of a cat or a dog?</a:t>
            </a:r>
          </a:p>
          <a:p>
            <a:pPr>
              <a:spcBef>
                <a:spcPts val="3000"/>
              </a:spcBef>
            </a:pPr>
            <a:r>
              <a:rPr lang="en-US" dirty="0"/>
              <a:t>Which aircraft is causing this radar signature?</a:t>
            </a:r>
          </a:p>
          <a:p>
            <a:pPr>
              <a:spcBef>
                <a:spcPts val="3000"/>
              </a:spcBef>
            </a:pPr>
            <a:r>
              <a:rPr lang="en-US" dirty="0"/>
              <a:t>What is the topic of this news article?</a:t>
            </a:r>
          </a:p>
          <a:p>
            <a:pPr>
              <a:spcBef>
                <a:spcPts val="3000"/>
              </a:spcBef>
            </a:pPr>
            <a:endParaRPr lang="en-US" sz="2400" dirty="0"/>
          </a:p>
          <a:p>
            <a:r>
              <a:rPr lang="en-US" sz="2400" dirty="0"/>
              <a:t>[classification]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91150"/>
            <a:ext cx="6994525" cy="5245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875494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groups?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058862"/>
            <a:ext cx="7232858" cy="4832092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Which shoppers have similar tastes in produce?</a:t>
            </a:r>
          </a:p>
          <a:p>
            <a:pPr>
              <a:spcBef>
                <a:spcPts val="3000"/>
              </a:spcBef>
            </a:pPr>
            <a:r>
              <a:rPr lang="en-US" dirty="0"/>
              <a:t>Which viewers like the same kind of movies?</a:t>
            </a:r>
          </a:p>
          <a:p>
            <a:pPr>
              <a:spcBef>
                <a:spcPts val="3000"/>
              </a:spcBef>
            </a:pPr>
            <a:r>
              <a:rPr lang="en-US" dirty="0"/>
              <a:t>What is a natural way to break these documents into five topic groups?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6" y="0"/>
            <a:ext cx="7010971" cy="70109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13347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that look like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b="1" dirty="0"/>
              <a:t>Phone number </a:t>
            </a:r>
            <a:r>
              <a:rPr lang="en-US" dirty="0"/>
              <a:t>: 847-5609</a:t>
            </a:r>
          </a:p>
          <a:p>
            <a:r>
              <a:rPr lang="en-US" b="1" dirty="0"/>
              <a:t>Zip code </a:t>
            </a:r>
            <a:r>
              <a:rPr lang="en-US" dirty="0"/>
              <a:t>: 90210</a:t>
            </a:r>
          </a:p>
          <a:p>
            <a:r>
              <a:rPr lang="en-US" b="1" dirty="0"/>
              <a:t>ID number </a:t>
            </a:r>
            <a:r>
              <a:rPr lang="en-US" dirty="0"/>
              <a:t>: 007</a:t>
            </a:r>
          </a:p>
          <a:p>
            <a:r>
              <a:rPr lang="en-US" b="1" dirty="0"/>
              <a:t>Serial number </a:t>
            </a:r>
            <a:r>
              <a:rPr lang="en-US" dirty="0"/>
              <a:t>: 100000184573</a:t>
            </a:r>
          </a:p>
          <a:p>
            <a:r>
              <a:rPr lang="en-US" b="1" dirty="0"/>
              <a:t>Credit card number </a:t>
            </a:r>
            <a:r>
              <a:rPr lang="en-US" dirty="0"/>
              <a:t>: 5738-7539-9898-0023</a:t>
            </a:r>
          </a:p>
          <a:p>
            <a:r>
              <a:rPr lang="en-US" b="1" dirty="0"/>
              <a:t>Social security number </a:t>
            </a:r>
            <a:r>
              <a:rPr lang="en-US" dirty="0"/>
              <a:t>: 627-42-0932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5397"/>
            <a:ext cx="4016164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</a:t>
            </a: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46069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weird?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229700" cy="413036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Is this pressure reading unusual?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internet message typical?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combination of purchases very different from what this customer has made in the past?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88" y="1439862"/>
            <a:ext cx="5118448" cy="3412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65878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action?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120751"/>
            <a:ext cx="7086599" cy="4832092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Should I raise or lower the temperature?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Should I exercise my option today or wait for a later moment?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Should I brake or accelerate in response to that yellow light?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38" y="-239725"/>
            <a:ext cx="7389199" cy="82978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77268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34" y="-20148"/>
            <a:ext cx="4672851" cy="7014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42622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575916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22275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auto">
          <a:xfrm>
            <a:off x="3398837" y="906462"/>
            <a:ext cx="7620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584069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5075237" y="985837"/>
            <a:ext cx="9906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27482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9151937" y="3306762"/>
            <a:ext cx="114300" cy="114300"/>
          </a:xfrm>
          <a:prstGeom prst="ellipse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12528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157228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719840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that look like names</a:t>
            </a:r>
            <a:br>
              <a:rPr lang="en-US" dirty="0"/>
            </a:br>
            <a:r>
              <a:rPr lang="en-US" dirty="0"/>
              <a:t>and names that can be turned into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22673"/>
            <a:ext cx="11887200" cy="5355312"/>
          </a:xfrm>
        </p:spPr>
        <p:txBody>
          <a:bodyPr/>
          <a:lstStyle/>
          <a:p>
            <a:r>
              <a:rPr lang="en-US" b="1" dirty="0"/>
              <a:t>Place</a:t>
            </a:r>
            <a:r>
              <a:rPr lang="en-US" dirty="0"/>
              <a:t> : first, second, third</a:t>
            </a:r>
          </a:p>
          <a:p>
            <a:r>
              <a:rPr lang="en-US" b="1" dirty="0"/>
              <a:t>Size</a:t>
            </a:r>
            <a:r>
              <a:rPr lang="en-US" dirty="0"/>
              <a:t> : small, medium, large</a:t>
            </a:r>
          </a:p>
          <a:p>
            <a:r>
              <a:rPr lang="en-US" b="1" dirty="0"/>
              <a:t>Side</a:t>
            </a:r>
            <a:r>
              <a:rPr lang="en-US" dirty="0"/>
              <a:t> : left, middle, right</a:t>
            </a:r>
          </a:p>
          <a:p>
            <a:r>
              <a:rPr lang="en-US" b="1" dirty="0"/>
              <a:t>Time zone </a:t>
            </a:r>
            <a:r>
              <a:rPr lang="en-US" dirty="0"/>
              <a:t>: Pacific, Mountain, Central, Eastern</a:t>
            </a:r>
          </a:p>
          <a:p>
            <a:r>
              <a:rPr lang="en-US" b="1" dirty="0"/>
              <a:t>Train s</a:t>
            </a:r>
            <a:r>
              <a:rPr lang="en-US" dirty="0"/>
              <a:t>tops : </a:t>
            </a:r>
            <a:r>
              <a:rPr lang="en-US" dirty="0" smtClean="0"/>
              <a:t>Leiden, Alphen </a:t>
            </a:r>
            <a:r>
              <a:rPr lang="en-US" dirty="0" err="1" smtClean="0"/>
              <a:t>a/d</a:t>
            </a:r>
            <a:r>
              <a:rPr lang="en-US" dirty="0" smtClean="0"/>
              <a:t> </a:t>
            </a:r>
            <a:r>
              <a:rPr lang="en-US" dirty="0" err="1" smtClean="0"/>
              <a:t>RIjn</a:t>
            </a:r>
            <a:r>
              <a:rPr lang="en-US" dirty="0" smtClean="0"/>
              <a:t>, Utrecht, Amersfoort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5397"/>
            <a:ext cx="4016164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</a:t>
            </a: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72710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47930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6088062"/>
            <a:ext cx="11887200" cy="517065"/>
          </a:xfrm>
        </p:spPr>
        <p:txBody>
          <a:bodyPr/>
          <a:lstStyle/>
          <a:p>
            <a:r>
              <a:rPr lang="en-US" sz="2400" dirty="0"/>
              <a:t>[prediction]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06010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42448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742237" y="3421062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42237" y="2704090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179380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7" y="-334755"/>
            <a:ext cx="10256838" cy="756581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 rot="16200000">
            <a:off x="-1591857" y="2772956"/>
            <a:ext cx="52601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Not enough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35841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65" y="-388938"/>
            <a:ext cx="10269910" cy="7566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858557" y="2734857"/>
            <a:ext cx="5793565" cy="917575"/>
          </a:xfrm>
        </p:spPr>
        <p:txBody>
          <a:bodyPr/>
          <a:lstStyle/>
          <a:p>
            <a:r>
              <a:rPr lang="en-US" dirty="0"/>
              <a:t>Barely enough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41340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5" y="-312738"/>
            <a:ext cx="11561445" cy="77724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1858557" y="1820457"/>
            <a:ext cx="57935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Enough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47126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8" y="36307"/>
            <a:ext cx="14478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1437" y="36307"/>
            <a:ext cx="57766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65439" y="36308"/>
            <a:ext cx="2285998" cy="109732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65438" y="3573462"/>
            <a:ext cx="2285999" cy="3536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68690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your answer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678204"/>
          </a:xfrm>
        </p:spPr>
        <p:txBody>
          <a:bodyPr/>
          <a:lstStyle/>
          <a:p>
            <a:r>
              <a:rPr lang="en-US" dirty="0"/>
              <a:t>Make a web service (</a:t>
            </a:r>
            <a:r>
              <a:rPr lang="en-US" dirty="0" smtClean="0"/>
              <a:t>Azure/AWS </a:t>
            </a:r>
            <a:r>
              <a:rPr lang="en-US" dirty="0"/>
              <a:t>Machine </a:t>
            </a:r>
            <a:r>
              <a:rPr lang="en-US" dirty="0" smtClean="0"/>
              <a:t>Learning or on-premise) </a:t>
            </a:r>
            <a:endParaRPr lang="en-US" dirty="0"/>
          </a:p>
          <a:p>
            <a:r>
              <a:rPr lang="en-US" dirty="0"/>
              <a:t>Make a decision</a:t>
            </a:r>
          </a:p>
          <a:p>
            <a:r>
              <a:rPr lang="en-US" dirty="0"/>
              <a:t>Set a price</a:t>
            </a:r>
          </a:p>
          <a:p>
            <a:r>
              <a:rPr lang="en-US" dirty="0"/>
              <a:t>Publish your code on GitHub</a:t>
            </a:r>
          </a:p>
          <a:p>
            <a:r>
              <a:rPr lang="en-US" dirty="0"/>
              <a:t>Write a PDF showing your results</a:t>
            </a:r>
          </a:p>
          <a:p>
            <a:r>
              <a:rPr lang="en-US" dirty="0"/>
              <a:t>Build a dash board (Power BI)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349327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3428999" cy="3077766"/>
          </a:xfrm>
        </p:spPr>
        <p:txBody>
          <a:bodyPr/>
          <a:lstStyle/>
          <a:p>
            <a:r>
              <a:rPr lang="en-US" dirty="0"/>
              <a:t>Nearly all machine learning algorithms assume that the world does not change.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37" y="1058862"/>
            <a:ext cx="9061552" cy="5467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42560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ML process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54" y="-7938"/>
            <a:ext cx="3898483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5668" y="2295985"/>
            <a:ext cx="4016164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</a:t>
            </a: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237" y="2878137"/>
            <a:ext cx="116967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42115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571999" cy="2400657"/>
          </a:xfrm>
        </p:spPr>
        <p:txBody>
          <a:bodyPr/>
          <a:lstStyle/>
          <a:p>
            <a:r>
              <a:rPr lang="en-US" dirty="0"/>
              <a:t>Most machine learning algorithms take a lot of examples to learn.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029" r="16303"/>
          <a:stretch/>
        </p:blipFill>
        <p:spPr>
          <a:xfrm>
            <a:off x="4922837" y="0"/>
            <a:ext cx="7543800" cy="6994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809477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20662"/>
            <a:ext cx="11889564" cy="917575"/>
          </a:xfrm>
        </p:spPr>
        <p:txBody>
          <a:bodyPr/>
          <a:lstStyle/>
          <a:p>
            <a:r>
              <a:rPr lang="en-US" dirty="0"/>
              <a:t>Gap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906462"/>
            <a:ext cx="12344399" cy="1292662"/>
          </a:xfrm>
        </p:spPr>
        <p:txBody>
          <a:bodyPr/>
          <a:lstStyle/>
          <a:p>
            <a:r>
              <a:rPr lang="en-US" dirty="0" smtClean="0"/>
              <a:t>Standard Machine </a:t>
            </a:r>
            <a:r>
              <a:rPr lang="en-US" dirty="0"/>
              <a:t>learning </a:t>
            </a:r>
            <a:r>
              <a:rPr lang="en-US" dirty="0" smtClean="0"/>
              <a:t>algorithms </a:t>
            </a:r>
            <a:r>
              <a:rPr lang="en-US" dirty="0" smtClean="0"/>
              <a:t>can’t </a:t>
            </a:r>
            <a:r>
              <a:rPr lang="en-US" dirty="0"/>
              <a:t>tell what caused what.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63" y="2049462"/>
            <a:ext cx="12486032" cy="4922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637" y="6392862"/>
            <a:ext cx="420922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accent3"/>
                </a:solidFill>
              </a:rPr>
              <a:t>http://www.tylervigen.com/spurious-correlations</a:t>
            </a:r>
          </a:p>
        </p:txBody>
      </p:sp>
    </p:spTree>
    <p:extLst>
      <p:ext uri="{BB962C8B-B14F-4D97-AF65-F5344CB8AC3E}">
        <p14:creationId xmlns="" xmlns:p14="http://schemas.microsoft.com/office/powerpoint/2010/main" val="27659438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insight and judgment close the gap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We’re good at making reasonable guesses without enough information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961"/>
          <a:stretch/>
        </p:blipFill>
        <p:spPr>
          <a:xfrm>
            <a:off x="2027237" y="2506662"/>
            <a:ext cx="8051800" cy="4277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3037" y="6621462"/>
            <a:ext cx="11277600" cy="5109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1400" dirty="0"/>
              <a:t>http://150mph.planetrambler.com/090914-18_GreatWesternDivide/090914_0046.jpg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19733" y="61642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40265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61679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73" y="295274"/>
            <a:ext cx="11889564" cy="917575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8" y="1592262"/>
            <a:ext cx="7772399" cy="2739211"/>
          </a:xfrm>
        </p:spPr>
        <p:txBody>
          <a:bodyPr/>
          <a:lstStyle/>
          <a:p>
            <a:r>
              <a:rPr lang="en-US" sz="3600" dirty="0" smtClean="0"/>
              <a:t>Questions? </a:t>
            </a:r>
            <a:endParaRPr lang="en-US" sz="36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73" y="295274"/>
            <a:ext cx="11889564" cy="917575"/>
          </a:xfrm>
        </p:spPr>
        <p:txBody>
          <a:bodyPr/>
          <a:lstStyle/>
          <a:p>
            <a:r>
              <a:rPr lang="en-US" smtClean="0"/>
              <a:t>References</a:t>
            </a:r>
            <a:br>
              <a:rPr lang="en-US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8" y="1592262"/>
            <a:ext cx="7772399" cy="2086725"/>
          </a:xfrm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7501235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2278062"/>
            <a:ext cx="2207435" cy="48319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06922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Vague questions      vs.      Sharp questions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505745"/>
            <a:ext cx="5486399" cy="3902607"/>
          </a:xfrm>
        </p:spPr>
        <p:txBody>
          <a:bodyPr/>
          <a:lstStyle/>
          <a:p>
            <a:r>
              <a:rPr lang="en-US" b="1" dirty="0"/>
              <a:t>Doesn’t have to</a:t>
            </a:r>
            <a:r>
              <a:rPr lang="en-US" dirty="0"/>
              <a:t> be answered with a name or a number</a:t>
            </a:r>
          </a:p>
          <a:p>
            <a:endParaRPr lang="en-US" dirty="0"/>
          </a:p>
          <a:p>
            <a:r>
              <a:rPr lang="en-US" dirty="0"/>
              <a:t>What can my data tell me about my business?</a:t>
            </a:r>
          </a:p>
          <a:p>
            <a:r>
              <a:rPr lang="en-US" dirty="0"/>
              <a:t>What should I do?</a:t>
            </a:r>
          </a:p>
          <a:p>
            <a:r>
              <a:rPr lang="en-US" dirty="0"/>
              <a:t>How can I increase my profits?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75439" y="2278062"/>
            <a:ext cx="5486399" cy="4635115"/>
          </a:xfrm>
        </p:spPr>
        <p:txBody>
          <a:bodyPr/>
          <a:lstStyle/>
          <a:p>
            <a:r>
              <a:rPr lang="en-US" b="1" dirty="0"/>
              <a:t>Must</a:t>
            </a:r>
            <a:r>
              <a:rPr lang="en-US" dirty="0"/>
              <a:t> be answered with a name or a number.</a:t>
            </a:r>
          </a:p>
          <a:p>
            <a:endParaRPr lang="en-US" dirty="0"/>
          </a:p>
          <a:p>
            <a:r>
              <a:rPr lang="en-US" dirty="0"/>
              <a:t>How many times will the feature I built get used by a new user?</a:t>
            </a:r>
          </a:p>
          <a:p>
            <a:r>
              <a:rPr lang="en-US" dirty="0"/>
              <a:t>Which route through downtown will get me to work the fastest?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8351837" y="1604237"/>
            <a:ext cx="1219200" cy="332232"/>
          </a:xfrm>
          <a:prstGeom prst="rightArrow">
            <a:avLst/>
          </a:prstGeom>
          <a:solidFill>
            <a:schemeClr val="tx1"/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17637" y="1084553"/>
            <a:ext cx="1901160" cy="1371600"/>
            <a:chOff x="1040477" y="1074408"/>
            <a:chExt cx="2358360" cy="1737054"/>
          </a:xfrm>
        </p:grpSpPr>
        <p:sp>
          <p:nvSpPr>
            <p:cNvPr id="10" name="Right Arrow 9"/>
            <p:cNvSpPr/>
            <p:nvPr/>
          </p:nvSpPr>
          <p:spPr bwMode="auto">
            <a:xfrm rot="18129529">
              <a:off x="1957234" y="1377517"/>
              <a:ext cx="997954" cy="391735"/>
            </a:xfrm>
            <a:prstGeom prst="rightArrow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40477" y="1093212"/>
              <a:ext cx="2358360" cy="1718250"/>
              <a:chOff x="1040477" y="1134314"/>
              <a:chExt cx="2358360" cy="1718250"/>
            </a:xfrm>
          </p:grpSpPr>
          <p:sp>
            <p:nvSpPr>
              <p:cNvPr id="8" name="Right Arrow 7"/>
              <p:cNvSpPr/>
              <p:nvPr/>
            </p:nvSpPr>
            <p:spPr bwMode="auto">
              <a:xfrm>
                <a:off x="2179637" y="1820862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 bwMode="auto">
              <a:xfrm rot="15113655">
                <a:off x="1571975" y="1420710"/>
                <a:ext cx="923615" cy="350823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 bwMode="auto">
              <a:xfrm rot="11709879">
                <a:off x="1040477" y="1667179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" name="Right Arrow 12"/>
              <p:cNvSpPr/>
              <p:nvPr/>
            </p:nvSpPr>
            <p:spPr bwMode="auto">
              <a:xfrm rot="9428621">
                <a:off x="1134486" y="2000721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" name="Right Arrow 13"/>
              <p:cNvSpPr/>
              <p:nvPr/>
            </p:nvSpPr>
            <p:spPr bwMode="auto">
              <a:xfrm rot="6768223">
                <a:off x="1638038" y="2135795"/>
                <a:ext cx="807999" cy="30232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 bwMode="auto">
              <a:xfrm rot="3655025">
                <a:off x="1855084" y="2183925"/>
                <a:ext cx="1017384" cy="319894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 bwMode="auto">
              <a:xfrm rot="1799145">
                <a:off x="1964111" y="2017048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0" y="6485397"/>
            <a:ext cx="4016164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</a:t>
            </a:r>
            <a:r>
              <a: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info@tridata.nl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10883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32254</TotalTime>
  <Words>5219</Words>
  <Application>Microsoft Office PowerPoint</Application>
  <PresentationFormat>Aangepast</PresentationFormat>
  <Paragraphs>3031</Paragraphs>
  <Slides>75</Slides>
  <Notes>24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75</vt:i4>
      </vt:variant>
    </vt:vector>
  </HeadingPairs>
  <TitlesOfParts>
    <vt:vector size="76" baseType="lpstr">
      <vt:lpstr>6-30535_Machine_Learning_Analytics_Data_Science_Conference_Fall_2015_Template</vt:lpstr>
      <vt:lpstr>Machine Learning for everyone</vt:lpstr>
      <vt:lpstr>Dia 2</vt:lpstr>
      <vt:lpstr>Dia 3</vt:lpstr>
      <vt:lpstr>Numbers and Names</vt:lpstr>
      <vt:lpstr>Names that look like numbers</vt:lpstr>
      <vt:lpstr>Numbers that look like names and names that can be turned into numbers</vt:lpstr>
      <vt:lpstr>The ML process</vt:lpstr>
      <vt:lpstr>Dia 8</vt:lpstr>
      <vt:lpstr>Vague questions      vs.      Sharp questions</vt:lpstr>
      <vt:lpstr>Target</vt:lpstr>
      <vt:lpstr>Target</vt:lpstr>
      <vt:lpstr>Dia 12</vt:lpstr>
      <vt:lpstr>One target per row</vt:lpstr>
      <vt:lpstr>One target per row</vt:lpstr>
      <vt:lpstr>One target per row</vt:lpstr>
      <vt:lpstr>One target per row</vt:lpstr>
      <vt:lpstr>One target per row</vt:lpstr>
      <vt:lpstr>One target per row</vt:lpstr>
      <vt:lpstr>One target per row</vt:lpstr>
      <vt:lpstr>Dia 20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Dia 34</vt:lpstr>
      <vt:lpstr>Dia 35</vt:lpstr>
      <vt:lpstr>Dia 36</vt:lpstr>
      <vt:lpstr>Dia 37</vt:lpstr>
      <vt:lpstr>Dia 38</vt:lpstr>
      <vt:lpstr>Dia 39</vt:lpstr>
      <vt:lpstr>Dia 40</vt:lpstr>
      <vt:lpstr>Dia 41</vt:lpstr>
      <vt:lpstr>Dia 42</vt:lpstr>
      <vt:lpstr>Dia 43</vt:lpstr>
      <vt:lpstr>Other feature engineering tricks</vt:lpstr>
      <vt:lpstr>Dia 45</vt:lpstr>
      <vt:lpstr>Dia 46</vt:lpstr>
      <vt:lpstr>How much / how many?</vt:lpstr>
      <vt:lpstr>Which category?</vt:lpstr>
      <vt:lpstr>Which groups?</vt:lpstr>
      <vt:lpstr>Is this weird?</vt:lpstr>
      <vt:lpstr>Which action?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 64</vt:lpstr>
      <vt:lpstr>Barely enough data</vt:lpstr>
      <vt:lpstr>Dia 66</vt:lpstr>
      <vt:lpstr>Dia 67</vt:lpstr>
      <vt:lpstr>Ways to use your answer</vt:lpstr>
      <vt:lpstr>Gap 1</vt:lpstr>
      <vt:lpstr>Gap 2</vt:lpstr>
      <vt:lpstr>Gap 3</vt:lpstr>
      <vt:lpstr>Human insight and judgment close the gap</vt:lpstr>
      <vt:lpstr>Dia 73</vt:lpstr>
      <vt:lpstr>Thanks!</vt:lpstr>
      <vt:lpstr>References 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Dell</cp:lastModifiedBy>
  <cp:revision>196</cp:revision>
  <dcterms:created xsi:type="dcterms:W3CDTF">2015-10-21T21:04:06Z</dcterms:created>
  <dcterms:modified xsi:type="dcterms:W3CDTF">2018-02-14T05:09:56Z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